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9" r:id="rId3"/>
    <p:sldId id="273" r:id="rId4"/>
    <p:sldId id="270" r:id="rId5"/>
    <p:sldId id="268" r:id="rId6"/>
    <p:sldId id="274" r:id="rId7"/>
    <p:sldId id="278" r:id="rId8"/>
    <p:sldId id="272" r:id="rId9"/>
    <p:sldId id="260" r:id="rId10"/>
    <p:sldId id="271" r:id="rId11"/>
    <p:sldId id="261" r:id="rId12"/>
    <p:sldId id="267" r:id="rId13"/>
    <p:sldId id="276" r:id="rId14"/>
    <p:sldId id="277" r:id="rId15"/>
    <p:sldId id="269"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24" charset="0"/>
        <a:ea typeface="+mn-ea"/>
        <a:cs typeface="+mn-cs"/>
      </a:defRPr>
    </a:lvl1pPr>
    <a:lvl2pPr marL="457200" algn="l" rtl="0" fontAlgn="base">
      <a:spcBef>
        <a:spcPct val="0"/>
      </a:spcBef>
      <a:spcAft>
        <a:spcPct val="0"/>
      </a:spcAft>
      <a:defRPr sz="2400" kern="1200">
        <a:solidFill>
          <a:schemeClr val="tx1"/>
        </a:solidFill>
        <a:latin typeface="Times New Roman" pitchFamily="124" charset="0"/>
        <a:ea typeface="+mn-ea"/>
        <a:cs typeface="+mn-cs"/>
      </a:defRPr>
    </a:lvl2pPr>
    <a:lvl3pPr marL="914400" algn="l" rtl="0" fontAlgn="base">
      <a:spcBef>
        <a:spcPct val="0"/>
      </a:spcBef>
      <a:spcAft>
        <a:spcPct val="0"/>
      </a:spcAft>
      <a:defRPr sz="2400" kern="1200">
        <a:solidFill>
          <a:schemeClr val="tx1"/>
        </a:solidFill>
        <a:latin typeface="Times New Roman" pitchFamily="124" charset="0"/>
        <a:ea typeface="+mn-ea"/>
        <a:cs typeface="+mn-cs"/>
      </a:defRPr>
    </a:lvl3pPr>
    <a:lvl4pPr marL="1371600" algn="l" rtl="0" fontAlgn="base">
      <a:spcBef>
        <a:spcPct val="0"/>
      </a:spcBef>
      <a:spcAft>
        <a:spcPct val="0"/>
      </a:spcAft>
      <a:defRPr sz="2400" kern="1200">
        <a:solidFill>
          <a:schemeClr val="tx1"/>
        </a:solidFill>
        <a:latin typeface="Times New Roman" pitchFamily="124" charset="0"/>
        <a:ea typeface="+mn-ea"/>
        <a:cs typeface="+mn-cs"/>
      </a:defRPr>
    </a:lvl4pPr>
    <a:lvl5pPr marL="1828800" algn="l" rtl="0" fontAlgn="base">
      <a:spcBef>
        <a:spcPct val="0"/>
      </a:spcBef>
      <a:spcAft>
        <a:spcPct val="0"/>
      </a:spcAft>
      <a:defRPr sz="2400" kern="1200">
        <a:solidFill>
          <a:schemeClr val="tx1"/>
        </a:solidFill>
        <a:latin typeface="Times New Roman" pitchFamily="124" charset="0"/>
        <a:ea typeface="+mn-ea"/>
        <a:cs typeface="+mn-cs"/>
      </a:defRPr>
    </a:lvl5pPr>
    <a:lvl6pPr marL="2286000" algn="l" defTabSz="914400" rtl="0" eaLnBrk="1" latinLnBrk="0" hangingPunct="1">
      <a:defRPr sz="2400" kern="1200">
        <a:solidFill>
          <a:schemeClr val="tx1"/>
        </a:solidFill>
        <a:latin typeface="Times New Roman" pitchFamily="124" charset="0"/>
        <a:ea typeface="+mn-ea"/>
        <a:cs typeface="+mn-cs"/>
      </a:defRPr>
    </a:lvl6pPr>
    <a:lvl7pPr marL="2743200" algn="l" defTabSz="914400" rtl="0" eaLnBrk="1" latinLnBrk="0" hangingPunct="1">
      <a:defRPr sz="2400" kern="1200">
        <a:solidFill>
          <a:schemeClr val="tx1"/>
        </a:solidFill>
        <a:latin typeface="Times New Roman" pitchFamily="124" charset="0"/>
        <a:ea typeface="+mn-ea"/>
        <a:cs typeface="+mn-cs"/>
      </a:defRPr>
    </a:lvl7pPr>
    <a:lvl8pPr marL="3200400" algn="l" defTabSz="914400" rtl="0" eaLnBrk="1" latinLnBrk="0" hangingPunct="1">
      <a:defRPr sz="2400" kern="1200">
        <a:solidFill>
          <a:schemeClr val="tx1"/>
        </a:solidFill>
        <a:latin typeface="Times New Roman" pitchFamily="124" charset="0"/>
        <a:ea typeface="+mn-ea"/>
        <a:cs typeface="+mn-cs"/>
      </a:defRPr>
    </a:lvl8pPr>
    <a:lvl9pPr marL="3657600" algn="l" defTabSz="914400" rtl="0" eaLnBrk="1" latinLnBrk="0" hangingPunct="1">
      <a:defRPr sz="2400" kern="1200">
        <a:solidFill>
          <a:schemeClr val="tx1"/>
        </a:solidFill>
        <a:latin typeface="Times New Roman" pitchFamily="12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83"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94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8378ED2-A013-4726-B3C5-E9F1A9FBF9E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24" charset="0"/>
        <a:ea typeface="+mn-ea"/>
        <a:cs typeface="+mn-cs"/>
      </a:defRPr>
    </a:lvl1pPr>
    <a:lvl2pPr marL="457200" algn="l" rtl="0" fontAlgn="base">
      <a:spcBef>
        <a:spcPct val="30000"/>
      </a:spcBef>
      <a:spcAft>
        <a:spcPct val="0"/>
      </a:spcAft>
      <a:defRPr sz="1200" kern="1200">
        <a:solidFill>
          <a:schemeClr val="tx1"/>
        </a:solidFill>
        <a:latin typeface="Times New Roman" pitchFamily="124" charset="0"/>
        <a:ea typeface="+mn-ea"/>
        <a:cs typeface="+mn-cs"/>
      </a:defRPr>
    </a:lvl2pPr>
    <a:lvl3pPr marL="914400" algn="l" rtl="0" fontAlgn="base">
      <a:spcBef>
        <a:spcPct val="30000"/>
      </a:spcBef>
      <a:spcAft>
        <a:spcPct val="0"/>
      </a:spcAft>
      <a:defRPr sz="1200" kern="1200">
        <a:solidFill>
          <a:schemeClr val="tx1"/>
        </a:solidFill>
        <a:latin typeface="Times New Roman" pitchFamily="124" charset="0"/>
        <a:ea typeface="+mn-ea"/>
        <a:cs typeface="+mn-cs"/>
      </a:defRPr>
    </a:lvl3pPr>
    <a:lvl4pPr marL="1371600" algn="l" rtl="0" fontAlgn="base">
      <a:spcBef>
        <a:spcPct val="30000"/>
      </a:spcBef>
      <a:spcAft>
        <a:spcPct val="0"/>
      </a:spcAft>
      <a:defRPr sz="1200" kern="1200">
        <a:solidFill>
          <a:schemeClr val="tx1"/>
        </a:solidFill>
        <a:latin typeface="Times New Roman" pitchFamily="124" charset="0"/>
        <a:ea typeface="+mn-ea"/>
        <a:cs typeface="+mn-cs"/>
      </a:defRPr>
    </a:lvl4pPr>
    <a:lvl5pPr marL="1828800" algn="l" rtl="0" fontAlgn="base">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135680-F0D9-4571-8B0C-73183934E583}" type="slidenum">
              <a:rPr lang="en-US"/>
              <a:pPr/>
              <a:t>1</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330F45-139C-4DAA-8C30-305F716F5A35}" type="slidenum">
              <a:rPr lang="en-US"/>
              <a:pPr/>
              <a:t>15</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D26D57-1333-433A-A21B-6DD0FAAEFEA3}" type="slidenum">
              <a:rPr lang="en-US"/>
              <a:pPr/>
              <a:t>2</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06D89D-3E4C-499E-839C-6FCF0DB58C3D}" type="slidenum">
              <a:rPr lang="en-US"/>
              <a:pPr/>
              <a:t>4</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E1FDB0-B7C5-49B7-939F-F80BA0688B54}" type="slidenum">
              <a:rPr lang="en-US"/>
              <a:pPr/>
              <a:t>5</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1528FA-14EA-4D11-A8B6-768753A2D56E}" type="slidenum">
              <a:rPr lang="en-US"/>
              <a:pPr/>
              <a:t>8</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76C6AD-7EE8-4F77-96D9-9C63B4E50AE6}" type="slidenum">
              <a:rPr lang="en-US"/>
              <a:pPr/>
              <a:t>9</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06D542-92E7-4C76-B945-124CEDB24790}" type="slidenum">
              <a:rPr lang="en-US"/>
              <a:pPr/>
              <a:t>10</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3DF44B-1813-4E58-9685-5B7AAD4E1F5B}" type="slidenum">
              <a:rPr lang="en-US"/>
              <a:pPr/>
              <a:t>11</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42D885-D20E-49B0-9C69-256DA44746FE}" type="slidenum">
              <a:rPr lang="en-US"/>
              <a:pPr/>
              <a:t>12</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E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s-E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171E6F-94FE-4A76-BDB1-43DECB2E3866}" type="slidenum">
              <a:rPr lang="en-US"/>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9238B3-E261-4D83-9A99-C8A7E910A5FD}" type="slidenum">
              <a:rPr lang="en-US"/>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0234E25-1F39-474E-ACD4-67F6E9E3CD49}"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CA3A1A5-4555-4D85-9A0D-DA461EC2BF31}" type="slidenum">
              <a:rPr lang="en-US"/>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63994D-9DAF-43CC-8B57-328D4C98415C}" type="slidenum">
              <a:rPr lang="en-US"/>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182B63F-269A-4B0F-82CC-C435D0FADBE9}" type="slidenum">
              <a:rPr lang="en-US"/>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4AA0629-2FC9-4F3B-8493-E4747AB2A610}" type="slidenum">
              <a:rPr lang="en-US"/>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7CC2DD9-25A8-421A-9EB3-44BA4378285B}" type="slidenum">
              <a:rPr lang="en-US"/>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F27BCB5-DEC7-48A4-9AC7-2F2DF3926EB0}" type="slidenum">
              <a:rPr lang="en-US"/>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9F294BF-FD02-4A70-8C74-F24CA024639E}" type="slidenum">
              <a:rPr lang="en-US"/>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B0063AB-C6BA-46CA-AED8-B16C636019D8}" type="slidenum">
              <a:rPr lang="en-US"/>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rgbClr val="FF9900"/>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3F98440-5B0B-4561-B074-AFEB8F892A2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defRPr>
      </a:lvl2pPr>
      <a:lvl3pPr algn="ctr" rtl="0" fontAlgn="base">
        <a:spcBef>
          <a:spcPct val="0"/>
        </a:spcBef>
        <a:spcAft>
          <a:spcPct val="0"/>
        </a:spcAft>
        <a:defRPr sz="4400">
          <a:solidFill>
            <a:schemeClr val="tx2"/>
          </a:solidFill>
          <a:latin typeface="Times New Roman" pitchFamily="124" charset="0"/>
        </a:defRPr>
      </a:lvl3pPr>
      <a:lvl4pPr algn="ctr" rtl="0" fontAlgn="base">
        <a:spcBef>
          <a:spcPct val="0"/>
        </a:spcBef>
        <a:spcAft>
          <a:spcPct val="0"/>
        </a:spcAft>
        <a:defRPr sz="4400">
          <a:solidFill>
            <a:schemeClr val="tx2"/>
          </a:solidFill>
          <a:latin typeface="Times New Roman" pitchFamily="124" charset="0"/>
        </a:defRPr>
      </a:lvl4pPr>
      <a:lvl5pPr algn="ctr" rtl="0" fontAlgn="base">
        <a:spcBef>
          <a:spcPct val="0"/>
        </a:spcBef>
        <a:spcAft>
          <a:spcPct val="0"/>
        </a:spcAft>
        <a:defRPr sz="4400">
          <a:solidFill>
            <a:schemeClr val="tx2"/>
          </a:solidFill>
          <a:latin typeface="Times New Roman" pitchFamily="124" charset="0"/>
        </a:defRPr>
      </a:lvl5pPr>
      <a:lvl6pPr marL="457200" algn="ctr" rtl="0" fontAlgn="base">
        <a:spcBef>
          <a:spcPct val="0"/>
        </a:spcBef>
        <a:spcAft>
          <a:spcPct val="0"/>
        </a:spcAft>
        <a:defRPr sz="4400">
          <a:solidFill>
            <a:schemeClr val="tx2"/>
          </a:solidFill>
          <a:latin typeface="Times New Roman" pitchFamily="124" charset="0"/>
        </a:defRPr>
      </a:lvl6pPr>
      <a:lvl7pPr marL="914400" algn="ctr" rtl="0" fontAlgn="base">
        <a:spcBef>
          <a:spcPct val="0"/>
        </a:spcBef>
        <a:spcAft>
          <a:spcPct val="0"/>
        </a:spcAft>
        <a:defRPr sz="4400">
          <a:solidFill>
            <a:schemeClr val="tx2"/>
          </a:solidFill>
          <a:latin typeface="Times New Roman" pitchFamily="124" charset="0"/>
        </a:defRPr>
      </a:lvl7pPr>
      <a:lvl8pPr marL="1371600" algn="ctr" rtl="0" fontAlgn="base">
        <a:spcBef>
          <a:spcPct val="0"/>
        </a:spcBef>
        <a:spcAft>
          <a:spcPct val="0"/>
        </a:spcAft>
        <a:defRPr sz="4400">
          <a:solidFill>
            <a:schemeClr val="tx2"/>
          </a:solidFill>
          <a:latin typeface="Times New Roman" pitchFamily="124" charset="0"/>
        </a:defRPr>
      </a:lvl8pPr>
      <a:lvl9pPr marL="1828800" algn="ctr" rtl="0" fontAlgn="base">
        <a:spcBef>
          <a:spcPct val="0"/>
        </a:spcBef>
        <a:spcAft>
          <a:spcPct val="0"/>
        </a:spcAft>
        <a:defRPr sz="4400">
          <a:solidFill>
            <a:schemeClr val="tx2"/>
          </a:solidFill>
          <a:latin typeface="Times New Roman" pitchFamily="12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hyperlink" Target="http://images.google.com/imgres?imgurl=http://www.conozcamisiones.com/datoshist/personajes/casache2.gif&amp;imgrefurl=http://www.conozcamisiones.com/datoshist/personajes/che.htm&amp;h=198&amp;w=208&amp;sz=32&amp;hl=en&amp;start=1&amp;tbnid=8OWsY12MLSovIM:&amp;tbnh=100&amp;tbnw=105&amp;prev=/images?q=Misiones+R%C3%ADo+Paran%C3%A1&amp;svnum=10&amp;hl=en&amp;lr=&amp;sa=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images.google.com/imgres?imgurl=http://www.indigena.com.ar/selvamagica/ch_yacutoro.jpg&amp;imgrefurl=http://www.indigena.com.ar/selvamagica/largavista.html&amp;h=98&amp;w=84&amp;sz=5&amp;hl=en&amp;start=1&amp;tbnid=FrGuEEef-ksGVM:&amp;tbnh=77&amp;tbnw=66&amp;prev=/images?q=yacutoro&amp;svnum=10&amp;hl=en&amp;lr=&amp;sa=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457200" y="381000"/>
            <a:ext cx="8229600" cy="1801813"/>
          </a:xfrm>
          <a:prstGeom prst="rect">
            <a:avLst/>
          </a:prstGeom>
          <a:noFill/>
          <a:ln w="9525">
            <a:noFill/>
            <a:miter lim="800000"/>
            <a:headEnd/>
            <a:tailEnd/>
          </a:ln>
          <a:effectLst/>
        </p:spPr>
        <p:txBody>
          <a:bodyPr>
            <a:spAutoFit/>
          </a:bodyPr>
          <a:lstStyle/>
          <a:p>
            <a:pPr algn="ctr">
              <a:spcBef>
                <a:spcPct val="50000"/>
              </a:spcBef>
            </a:pPr>
            <a:r>
              <a:rPr lang="en-US" sz="2800" b="1">
                <a:cs typeface="Times New Roman" pitchFamily="124" charset="0"/>
              </a:rPr>
              <a:t>SIGLO XX (20): Horacio Quiroga (1878-1937)</a:t>
            </a:r>
            <a:endParaRPr lang="en-US" sz="2800">
              <a:cs typeface="Times New Roman" pitchFamily="124" charset="0"/>
            </a:endParaRPr>
          </a:p>
          <a:p>
            <a:pPr algn="ctr">
              <a:spcBef>
                <a:spcPct val="50000"/>
              </a:spcBef>
            </a:pPr>
            <a:r>
              <a:rPr lang="en-US" sz="2800" b="1"/>
              <a:t>“El hijo”, (1928) de la colección </a:t>
            </a:r>
            <a:r>
              <a:rPr lang="en-US" sz="2800" b="1" u="sng"/>
              <a:t>Más allá</a:t>
            </a:r>
            <a:r>
              <a:rPr lang="en-US" sz="2800" b="1"/>
              <a:t> (1935)</a:t>
            </a:r>
          </a:p>
          <a:p>
            <a:pPr>
              <a:spcBef>
                <a:spcPct val="50000"/>
              </a:spcBef>
            </a:pPr>
            <a:endParaRPr lang="en-US" sz="2800"/>
          </a:p>
        </p:txBody>
      </p:sp>
      <p:pic>
        <p:nvPicPr>
          <p:cNvPr id="3075" name="Picture 3" descr="The image “http://www.tucineportal.com/contenido/LIGAEXTRAORDINARIA%202.jpg” cannot be displayed, because it contains errors."/>
          <p:cNvPicPr>
            <a:picLocks noChangeAspect="1" noChangeArrowheads="1"/>
          </p:cNvPicPr>
          <p:nvPr/>
        </p:nvPicPr>
        <p:blipFill>
          <a:blip r:embed="rId3" cstate="print"/>
          <a:srcRect/>
          <a:stretch>
            <a:fillRect/>
          </a:stretch>
        </p:blipFill>
        <p:spPr bwMode="auto">
          <a:xfrm>
            <a:off x="2743200" y="2057400"/>
            <a:ext cx="3513138" cy="4495800"/>
          </a:xfrm>
          <a:prstGeom prst="rect">
            <a:avLst/>
          </a:prstGeom>
          <a:noFill/>
        </p:spPr>
      </p:pic>
      <p:pic>
        <p:nvPicPr>
          <p:cNvPr id="3076" name="Picture 4" descr="selva-red"/>
          <p:cNvPicPr>
            <a:picLocks noChangeAspect="1" noChangeArrowheads="1"/>
          </p:cNvPicPr>
          <p:nvPr/>
        </p:nvPicPr>
        <p:blipFill>
          <a:blip r:embed="rId4" cstate="print"/>
          <a:srcRect/>
          <a:stretch>
            <a:fillRect/>
          </a:stretch>
        </p:blipFill>
        <p:spPr bwMode="auto">
          <a:xfrm>
            <a:off x="533400" y="3810000"/>
            <a:ext cx="2020888" cy="2743200"/>
          </a:xfrm>
          <a:prstGeom prst="rect">
            <a:avLst/>
          </a:prstGeom>
          <a:noFill/>
        </p:spPr>
      </p:pic>
      <p:pic>
        <p:nvPicPr>
          <p:cNvPr id="3077" name="Picture 5" descr="surucua5"/>
          <p:cNvPicPr>
            <a:picLocks noChangeAspect="1" noChangeArrowheads="1"/>
          </p:cNvPicPr>
          <p:nvPr/>
        </p:nvPicPr>
        <p:blipFill>
          <a:blip r:embed="rId5" cstate="print"/>
          <a:srcRect/>
          <a:stretch>
            <a:fillRect/>
          </a:stretch>
        </p:blipFill>
        <p:spPr bwMode="auto">
          <a:xfrm>
            <a:off x="6477000" y="1676400"/>
            <a:ext cx="1900238" cy="2362200"/>
          </a:xfrm>
          <a:prstGeom prst="rect">
            <a:avLst/>
          </a:prstGeom>
          <a:noFill/>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533400" y="3657600"/>
            <a:ext cx="4419600" cy="3416300"/>
          </a:xfrm>
          <a:prstGeom prst="rect">
            <a:avLst/>
          </a:prstGeom>
          <a:noFill/>
          <a:ln w="9525">
            <a:noFill/>
            <a:miter lim="800000"/>
            <a:headEnd/>
            <a:tailEnd/>
          </a:ln>
          <a:effectLst/>
        </p:spPr>
        <p:txBody>
          <a:bodyPr>
            <a:spAutoFit/>
          </a:bodyPr>
          <a:lstStyle/>
          <a:p>
            <a:pPr>
              <a:spcBef>
                <a:spcPct val="50000"/>
              </a:spcBef>
            </a:pPr>
            <a:r>
              <a:rPr lang="en-US" sz="2800">
                <a:cs typeface="Times New Roman" pitchFamily="124" charset="0"/>
              </a:rPr>
              <a:t>El largo y ancho río Paraná atraviesa la región.  La casa de Quiroga estaba rodeada de selva virgen y por ende, de animales salvajes.</a:t>
            </a:r>
          </a:p>
          <a:p>
            <a:pPr>
              <a:spcBef>
                <a:spcPct val="50000"/>
              </a:spcBef>
            </a:pPr>
            <a:endParaRPr lang="en-US" sz="2800"/>
          </a:p>
          <a:p>
            <a:pPr>
              <a:spcBef>
                <a:spcPct val="50000"/>
              </a:spcBef>
            </a:pPr>
            <a:endParaRPr lang="en-US"/>
          </a:p>
        </p:txBody>
      </p:sp>
      <p:pic>
        <p:nvPicPr>
          <p:cNvPr id="17411" name="Picture 3" descr="Halcon_Peregrino_Iguazu_1999"/>
          <p:cNvPicPr>
            <a:picLocks noChangeAspect="1" noChangeArrowheads="1"/>
          </p:cNvPicPr>
          <p:nvPr/>
        </p:nvPicPr>
        <p:blipFill>
          <a:blip r:embed="rId3" cstate="print"/>
          <a:srcRect/>
          <a:stretch>
            <a:fillRect/>
          </a:stretch>
        </p:blipFill>
        <p:spPr bwMode="auto">
          <a:xfrm>
            <a:off x="5181600" y="685800"/>
            <a:ext cx="3348038" cy="5616575"/>
          </a:xfrm>
          <a:prstGeom prst="rect">
            <a:avLst/>
          </a:prstGeom>
          <a:noFill/>
        </p:spPr>
      </p:pic>
      <p:pic>
        <p:nvPicPr>
          <p:cNvPr id="17413" name="Picture 5" descr="casache2">
            <a:hlinkClick r:id="rId4"/>
          </p:cNvPr>
          <p:cNvPicPr>
            <a:picLocks noChangeAspect="1" noChangeArrowheads="1"/>
          </p:cNvPicPr>
          <p:nvPr/>
        </p:nvPicPr>
        <p:blipFill>
          <a:blip r:embed="rId5" cstate="print"/>
          <a:srcRect/>
          <a:stretch>
            <a:fillRect/>
          </a:stretch>
        </p:blipFill>
        <p:spPr bwMode="auto">
          <a:xfrm>
            <a:off x="838200" y="457200"/>
            <a:ext cx="3733800" cy="2895600"/>
          </a:xfrm>
          <a:prstGeom prst="rect">
            <a:avLst/>
          </a:prstGeom>
          <a:noFill/>
        </p:spPr>
      </p:pic>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457200" y="990600"/>
            <a:ext cx="4343400" cy="5645150"/>
          </a:xfrm>
          <a:prstGeom prst="rect">
            <a:avLst/>
          </a:prstGeom>
          <a:noFill/>
          <a:ln w="9525">
            <a:noFill/>
            <a:miter lim="800000"/>
            <a:headEnd/>
            <a:tailEnd/>
          </a:ln>
          <a:effectLst/>
        </p:spPr>
        <p:txBody>
          <a:bodyPr>
            <a:spAutoFit/>
          </a:bodyPr>
          <a:lstStyle/>
          <a:p>
            <a:pPr>
              <a:spcBef>
                <a:spcPct val="50000"/>
              </a:spcBef>
            </a:pPr>
            <a:r>
              <a:rPr lang="en-US" sz="2800" b="1" i="1">
                <a:cs typeface="Times New Roman" pitchFamily="124" charset="0"/>
              </a:rPr>
              <a:t>Código lingüístico:</a:t>
            </a:r>
            <a:r>
              <a:rPr lang="en-US" sz="2800" i="1">
                <a:cs typeface="Times New Roman" pitchFamily="124" charset="0"/>
              </a:rPr>
              <a:t>  </a:t>
            </a:r>
            <a:r>
              <a:rPr lang="en-US" sz="2800">
                <a:cs typeface="Times New Roman" pitchFamily="124" charset="0"/>
              </a:rPr>
              <a:t>Los habitantes originales de Misiones eran los indios guaraníes, quienes fueron sometidos por los colonizadores españoles en el siglo XVI.  El idioma guaraní penetró en el vocabulario español usado en la región misionera.  </a:t>
            </a:r>
          </a:p>
          <a:p>
            <a:pPr>
              <a:spcBef>
                <a:spcPct val="50000"/>
              </a:spcBef>
            </a:pPr>
            <a:endParaRPr lang="en-US" sz="2800">
              <a:cs typeface="Times New Roman" pitchFamily="124" charset="0"/>
            </a:endParaRPr>
          </a:p>
          <a:p>
            <a:pPr>
              <a:spcBef>
                <a:spcPct val="50000"/>
              </a:spcBef>
            </a:pPr>
            <a:r>
              <a:rPr lang="en-US" sz="2800">
                <a:cs typeface="Times New Roman" pitchFamily="124" charset="0"/>
              </a:rPr>
              <a:t>	</a:t>
            </a:r>
            <a:endParaRPr lang="en-US" sz="2800"/>
          </a:p>
        </p:txBody>
      </p:sp>
      <p:pic>
        <p:nvPicPr>
          <p:cNvPr id="7172" name="Picture 4" descr="guarani"/>
          <p:cNvPicPr>
            <a:picLocks noChangeAspect="1" noChangeArrowheads="1"/>
          </p:cNvPicPr>
          <p:nvPr/>
        </p:nvPicPr>
        <p:blipFill>
          <a:blip r:embed="rId3" cstate="print"/>
          <a:srcRect/>
          <a:stretch>
            <a:fillRect/>
          </a:stretch>
        </p:blipFill>
        <p:spPr bwMode="auto">
          <a:xfrm>
            <a:off x="4724400" y="1066800"/>
            <a:ext cx="3932238" cy="4800600"/>
          </a:xfrm>
          <a:prstGeom prst="rect">
            <a:avLst/>
          </a:prstGeom>
          <a:noFill/>
        </p:spPr>
      </p:pic>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762000" y="457200"/>
            <a:ext cx="5486400" cy="6405563"/>
          </a:xfrm>
          <a:prstGeom prst="rect">
            <a:avLst/>
          </a:prstGeom>
          <a:noFill/>
          <a:ln w="9525">
            <a:noFill/>
            <a:miter lim="800000"/>
            <a:headEnd/>
            <a:tailEnd/>
          </a:ln>
          <a:effectLst/>
        </p:spPr>
        <p:txBody>
          <a:bodyPr>
            <a:spAutoFit/>
          </a:bodyPr>
          <a:lstStyle/>
          <a:p>
            <a:pPr>
              <a:spcBef>
                <a:spcPct val="50000"/>
              </a:spcBef>
            </a:pPr>
            <a:r>
              <a:rPr lang="en-US" sz="2800">
                <a:cs typeface="Times New Roman" pitchFamily="124" charset="0"/>
              </a:rPr>
              <a:t>	En “El hijo” aparecen aves con nombres en guaraní: </a:t>
            </a:r>
            <a:r>
              <a:rPr lang="en-US" sz="2800" i="1">
                <a:cs typeface="Times New Roman" pitchFamily="124" charset="0"/>
              </a:rPr>
              <a:t>yacutoro, </a:t>
            </a:r>
            <a:r>
              <a:rPr lang="en-US" sz="2800">
                <a:cs typeface="Times New Roman" pitchFamily="124" charset="0"/>
              </a:rPr>
              <a:t>que es pava de monte, de copete oscuro y plumaje negruzco o gris que anida en el suelo o en los árboles.</a:t>
            </a:r>
          </a:p>
          <a:p>
            <a:pPr>
              <a:spcBef>
                <a:spcPct val="50000"/>
              </a:spcBef>
            </a:pPr>
            <a:r>
              <a:rPr lang="en-US" sz="2800">
                <a:cs typeface="Times New Roman" pitchFamily="124" charset="0"/>
              </a:rPr>
              <a:t>	 </a:t>
            </a:r>
            <a:r>
              <a:rPr lang="en-US" sz="2800" i="1">
                <a:cs typeface="Times New Roman" pitchFamily="124" charset="0"/>
              </a:rPr>
              <a:t>Surucuá</a:t>
            </a:r>
            <a:r>
              <a:rPr lang="en-US" sz="2800">
                <a:cs typeface="Times New Roman" pitchFamily="124" charset="0"/>
              </a:rPr>
              <a:t>, que se refiere a ciertas aves cuyo plumaje bronce púrpura, azul, negro y gris es brillante y con reflejos metálicos en los machos y de tonos apagados en las hembras y que se caracterizan por ser pesadas y perezosas.</a:t>
            </a:r>
            <a:r>
              <a:rPr lang="en-US" sz="2800"/>
              <a:t> </a:t>
            </a:r>
          </a:p>
          <a:p>
            <a:pPr>
              <a:spcBef>
                <a:spcPct val="50000"/>
              </a:spcBef>
            </a:pPr>
            <a:endParaRPr lang="en-US"/>
          </a:p>
        </p:txBody>
      </p:sp>
      <p:pic>
        <p:nvPicPr>
          <p:cNvPr id="13316" name="Picture 4" descr="ch_yacutoro">
            <a:hlinkClick r:id="rId3"/>
          </p:cNvPr>
          <p:cNvPicPr>
            <a:picLocks noChangeAspect="1" noChangeArrowheads="1"/>
          </p:cNvPicPr>
          <p:nvPr/>
        </p:nvPicPr>
        <p:blipFill>
          <a:blip r:embed="rId4" cstate="print"/>
          <a:srcRect/>
          <a:stretch>
            <a:fillRect/>
          </a:stretch>
        </p:blipFill>
        <p:spPr bwMode="auto">
          <a:xfrm>
            <a:off x="6553200" y="838200"/>
            <a:ext cx="1568450" cy="1828800"/>
          </a:xfrm>
          <a:prstGeom prst="rect">
            <a:avLst/>
          </a:prstGeom>
          <a:noFill/>
        </p:spPr>
      </p:pic>
      <p:pic>
        <p:nvPicPr>
          <p:cNvPr id="13318" name="Picture 6" descr="surucua5"/>
          <p:cNvPicPr>
            <a:picLocks noChangeAspect="1" noChangeArrowheads="1"/>
          </p:cNvPicPr>
          <p:nvPr/>
        </p:nvPicPr>
        <p:blipFill>
          <a:blip r:embed="rId5" cstate="print"/>
          <a:srcRect/>
          <a:stretch>
            <a:fillRect/>
          </a:stretch>
        </p:blipFill>
        <p:spPr bwMode="auto">
          <a:xfrm>
            <a:off x="6248400" y="3429000"/>
            <a:ext cx="2206625" cy="2743200"/>
          </a:xfrm>
          <a:prstGeom prst="rect">
            <a:avLst/>
          </a:prstGeom>
          <a:noFill/>
        </p:spPr>
      </p:pic>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idx="4294967295"/>
          </p:nvPr>
        </p:nvSpPr>
        <p:spPr/>
        <p:txBody>
          <a:bodyPr lIns="45720" rIns="45720"/>
          <a:lstStyle/>
          <a:p>
            <a:r>
              <a:rPr lang="en-US"/>
              <a:t>Resumen de </a:t>
            </a:r>
            <a:r>
              <a:rPr lang="en-US" b="1">
                <a:latin typeface="Kristen ITC" pitchFamily="66" charset="0"/>
              </a:rPr>
              <a:t>El Hijo</a:t>
            </a:r>
            <a:endParaRPr lang="es-MX" b="1">
              <a:latin typeface="Kristen ITC" pitchFamily="66" charset="0"/>
            </a:endParaRPr>
          </a:p>
        </p:txBody>
      </p:sp>
      <p:sp>
        <p:nvSpPr>
          <p:cNvPr id="3" name="Content Placeholder 2"/>
          <p:cNvSpPr>
            <a:spLocks noGrp="1"/>
          </p:cNvSpPr>
          <p:nvPr>
            <p:ph idx="4294967295"/>
          </p:nvPr>
        </p:nvSpPr>
        <p:spPr>
          <a:xfrm>
            <a:off x="685800" y="1524000"/>
            <a:ext cx="7772400" cy="4953000"/>
          </a:xfrm>
        </p:spPr>
        <p:txBody>
          <a:bodyPr>
            <a:normAutofit/>
          </a:bodyPr>
          <a:lstStyle/>
          <a:p>
            <a:pPr marL="419100" indent="-382588">
              <a:lnSpc>
                <a:spcPct val="80000"/>
              </a:lnSpc>
              <a:buFontTx/>
              <a:buNone/>
            </a:pPr>
            <a:r>
              <a:rPr lang="es-MX" sz="2500" dirty="0"/>
              <a:t>	</a:t>
            </a:r>
            <a:r>
              <a:rPr lang="es-MX" sz="2400" dirty="0"/>
              <a:t>	El muchacho de trece años se despide después de las recomendaciones y de la orden de volver a la hora de almorzar de su padre, para partir a cazar. Al rato, suena un disparo, el padre piensa que su hijo ha matado por lo menos dos palomas, sin embargo continua su tarea, Más tarde se da cuenta que son las doce y no ha llegado el hijo, el progenitor pensando que su hijo no tarda, decide esperarlo más tiempo. A las doce y media el hombre sale a buscar al muchacho, pensando que ha ocurrido algo malo, imaginando cosas, entra al monte, recorre las sendas de caza y alucina con que encuentra a su hijo y regresan juntos a casa ya siendo casi las tres, pero en realidad el niño ha fallecido al no tener cuidado al cruzar el alambrado con la escopeta en la mano.</a:t>
            </a:r>
          </a:p>
          <a:p>
            <a:pPr marL="419100" indent="-382588">
              <a:lnSpc>
                <a:spcPct val="80000"/>
              </a:lnSpc>
            </a:pPr>
            <a:endParaRPr lang="es-MX" sz="2800" dirty="0"/>
          </a:p>
        </p:txBody>
      </p:sp>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idx="4294967295"/>
          </p:nvPr>
        </p:nvSpPr>
        <p:spPr>
          <a:xfrm>
            <a:off x="685800" y="228600"/>
            <a:ext cx="7772400" cy="1143000"/>
          </a:xfrm>
        </p:spPr>
        <p:txBody>
          <a:bodyPr lIns="45720" rIns="45720"/>
          <a:lstStyle/>
          <a:p>
            <a:r>
              <a:rPr lang="en-US"/>
              <a:t>Temas</a:t>
            </a:r>
            <a:endParaRPr lang="es-MX"/>
          </a:p>
        </p:txBody>
      </p:sp>
      <p:sp>
        <p:nvSpPr>
          <p:cNvPr id="3" name="Content Placeholder 2"/>
          <p:cNvSpPr>
            <a:spLocks noGrp="1"/>
          </p:cNvSpPr>
          <p:nvPr>
            <p:ph idx="4294967295"/>
          </p:nvPr>
        </p:nvSpPr>
        <p:spPr>
          <a:xfrm>
            <a:off x="762000" y="1143000"/>
            <a:ext cx="7924800" cy="5334000"/>
          </a:xfrm>
        </p:spPr>
        <p:txBody>
          <a:bodyPr>
            <a:normAutofit fontScale="92500" lnSpcReduction="10000"/>
          </a:bodyPr>
          <a:lstStyle/>
          <a:p>
            <a:pPr marL="419100" indent="-382588">
              <a:lnSpc>
                <a:spcPct val="80000"/>
              </a:lnSpc>
            </a:pPr>
            <a:r>
              <a:rPr lang="es-MX" sz="2200" b="1" dirty="0"/>
              <a:t>La confianza </a:t>
            </a:r>
          </a:p>
          <a:p>
            <a:pPr marL="419100" indent="-382588">
              <a:lnSpc>
                <a:spcPct val="80000"/>
              </a:lnSpc>
            </a:pPr>
            <a:r>
              <a:rPr lang="es-MX" sz="2200" dirty="0"/>
              <a:t>La franqueza existente en la relación padre-hijo se vislumbra con la obediencia del muchacho, el siempre hace lo que su padre manda, así como este ultimo conoce tan bien a su hijo que hay momentos en que sabe justo lo que el va a realizar.</a:t>
            </a:r>
          </a:p>
          <a:p>
            <a:pPr marL="419100" indent="-382588">
              <a:lnSpc>
                <a:spcPct val="80000"/>
              </a:lnSpc>
            </a:pPr>
            <a:r>
              <a:rPr lang="es-MX" sz="2200" b="1" dirty="0"/>
              <a:t>El amor</a:t>
            </a:r>
          </a:p>
          <a:p>
            <a:pPr marL="419100" indent="-382588">
              <a:lnSpc>
                <a:spcPct val="80000"/>
              </a:lnSpc>
            </a:pPr>
            <a:r>
              <a:rPr lang="es-MX" sz="2200" dirty="0"/>
              <a:t>sentimiento que sobresale en la obra, el padre quiere demasiado a su hijo, por esto trabaja fuertemente para sostener y educar a su hijo, le enseña cosas como contar con sus propias fuerzas, también por esta estimación se presenta la tristeza de imaginar a su hijo muerto.</a:t>
            </a:r>
          </a:p>
          <a:p>
            <a:pPr marL="419100" indent="-382588">
              <a:lnSpc>
                <a:spcPct val="80000"/>
              </a:lnSpc>
            </a:pPr>
            <a:r>
              <a:rPr lang="es-MX" sz="2200" b="1" dirty="0"/>
              <a:t>la cacería</a:t>
            </a:r>
          </a:p>
          <a:p>
            <a:pPr marL="419100" indent="-382588">
              <a:lnSpc>
                <a:spcPct val="80000"/>
              </a:lnSpc>
            </a:pPr>
            <a:r>
              <a:rPr lang="es-MX" sz="2200" dirty="0"/>
              <a:t>alrededor de el amor a este pasatiempo, se vislumbra un estrecho vinculo entre los dos personajes; se puede observar que los dos comparten el gusto por cazar animales, por ejemplo en el hecho de que el padre le regaló una escopeta al muchacho.</a:t>
            </a:r>
          </a:p>
          <a:p>
            <a:pPr marL="419100" indent="-382588">
              <a:lnSpc>
                <a:spcPct val="80000"/>
              </a:lnSpc>
            </a:pPr>
            <a:r>
              <a:rPr lang="es-MX" sz="2200" dirty="0"/>
              <a:t>También se nota claramente que es una insinuación realizada por el autor debido a que es claro que Horacio Quiroga poseía una pasión por la caza y las armas de fuego que procedí de su familia, y que también esto causó muertes alrededor del escritor.</a:t>
            </a:r>
          </a:p>
          <a:p>
            <a:pPr marL="419100" indent="-382588">
              <a:lnSpc>
                <a:spcPct val="80000"/>
              </a:lnSpc>
            </a:pPr>
            <a:r>
              <a:rPr lang="es-MX" sz="2200" b="1" dirty="0"/>
              <a:t>La Muerte</a:t>
            </a:r>
          </a:p>
          <a:p>
            <a:pPr marL="419100" indent="-382588">
              <a:lnSpc>
                <a:spcPct val="80000"/>
              </a:lnSpc>
            </a:pPr>
            <a:r>
              <a:rPr lang="es-MX" sz="2200" b="1" dirty="0"/>
              <a:t>El fallecimiento </a:t>
            </a:r>
            <a:r>
              <a:rPr lang="es-MX" sz="2200" dirty="0"/>
              <a:t>del muchacho es impresionante puesto que el hijo era muy joven</a:t>
            </a:r>
          </a:p>
          <a:p>
            <a:pPr marL="419100" indent="-382588">
              <a:lnSpc>
                <a:spcPct val="80000"/>
              </a:lnSpc>
            </a:pPr>
            <a:endParaRPr lang="es-MX" sz="1800" dirty="0"/>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304800" y="457200"/>
            <a:ext cx="7772400" cy="2776538"/>
          </a:xfrm>
          <a:prstGeom prst="rect">
            <a:avLst/>
          </a:prstGeom>
          <a:noFill/>
          <a:ln w="9525">
            <a:noFill/>
            <a:miter lim="800000"/>
            <a:headEnd/>
            <a:tailEnd/>
          </a:ln>
          <a:effectLst/>
        </p:spPr>
        <p:txBody>
          <a:bodyPr>
            <a:spAutoFit/>
          </a:bodyPr>
          <a:lstStyle/>
          <a:p>
            <a:pPr algn="ctr">
              <a:spcBef>
                <a:spcPct val="50000"/>
              </a:spcBef>
            </a:pPr>
            <a:r>
              <a:rPr lang="en-US" sz="2800" b="1">
                <a:cs typeface="Times New Roman" pitchFamily="124" charset="0"/>
              </a:rPr>
              <a:t>SIGLO XX (20): REALISMO Y NATURALISMO: Horacio Quiroga (1878-1937)</a:t>
            </a:r>
            <a:endParaRPr lang="en-US" sz="2800">
              <a:cs typeface="Times New Roman" pitchFamily="124" charset="0"/>
            </a:endParaRPr>
          </a:p>
          <a:p>
            <a:pPr algn="ctr">
              <a:spcBef>
                <a:spcPct val="50000"/>
              </a:spcBef>
            </a:pPr>
            <a:r>
              <a:rPr lang="en-US" sz="2800" b="1"/>
              <a:t>“El hijo”, (1928) de la colección </a:t>
            </a:r>
            <a:r>
              <a:rPr lang="en-US" sz="2800" b="1" u="sng"/>
              <a:t>Más allá</a:t>
            </a:r>
            <a:r>
              <a:rPr lang="en-US" sz="2800" b="1"/>
              <a:t> (1935)</a:t>
            </a:r>
          </a:p>
          <a:p>
            <a:pPr>
              <a:spcBef>
                <a:spcPct val="50000"/>
              </a:spcBef>
            </a:pPr>
            <a:endParaRPr lang="en-US" sz="2800"/>
          </a:p>
          <a:p>
            <a:pPr>
              <a:spcBef>
                <a:spcPct val="50000"/>
              </a:spcBef>
            </a:pPr>
            <a:endParaRPr lang="en-US"/>
          </a:p>
        </p:txBody>
      </p:sp>
      <p:sp>
        <p:nvSpPr>
          <p:cNvPr id="15363" name="Text Box 3"/>
          <p:cNvSpPr txBox="1">
            <a:spLocks noChangeArrowheads="1"/>
          </p:cNvSpPr>
          <p:nvPr/>
        </p:nvSpPr>
        <p:spPr bwMode="auto">
          <a:xfrm>
            <a:off x="228600" y="3276600"/>
            <a:ext cx="8915400" cy="457200"/>
          </a:xfrm>
          <a:prstGeom prst="rect">
            <a:avLst/>
          </a:prstGeom>
          <a:noFill/>
          <a:ln w="9525">
            <a:noFill/>
            <a:miter lim="800000"/>
            <a:headEnd/>
            <a:tailEnd/>
          </a:ln>
          <a:effectLst/>
        </p:spPr>
        <p:txBody>
          <a:bodyPr>
            <a:spAutoFit/>
          </a:bodyPr>
          <a:lstStyle/>
          <a:p>
            <a:pPr>
              <a:spcBef>
                <a:spcPct val="50000"/>
              </a:spcBef>
            </a:pPr>
            <a:endParaRPr lang="es-ES"/>
          </a:p>
        </p:txBody>
      </p:sp>
      <p:pic>
        <p:nvPicPr>
          <p:cNvPr id="15364" name="Picture 4" descr="chicken%20wire%20life"/>
          <p:cNvPicPr>
            <a:picLocks noChangeAspect="1" noChangeArrowheads="1"/>
          </p:cNvPicPr>
          <p:nvPr/>
        </p:nvPicPr>
        <p:blipFill>
          <a:blip r:embed="rId3" cstate="print"/>
          <a:srcRect/>
          <a:stretch>
            <a:fillRect/>
          </a:stretch>
        </p:blipFill>
        <p:spPr bwMode="auto">
          <a:xfrm>
            <a:off x="6477000" y="2209800"/>
            <a:ext cx="1981200" cy="1752600"/>
          </a:xfrm>
          <a:prstGeom prst="rect">
            <a:avLst/>
          </a:prstGeom>
          <a:noFill/>
        </p:spPr>
      </p:pic>
      <p:pic>
        <p:nvPicPr>
          <p:cNvPr id="15365" name="Picture 5" descr="The image “http://china.tyfo.com/int/art/artists/qjde/11.jpg” cannot be displayed, because it contains errors."/>
          <p:cNvPicPr>
            <a:picLocks noChangeAspect="1" noChangeArrowheads="1"/>
          </p:cNvPicPr>
          <p:nvPr/>
        </p:nvPicPr>
        <p:blipFill>
          <a:blip r:embed="rId4" cstate="print"/>
          <a:srcRect/>
          <a:stretch>
            <a:fillRect/>
          </a:stretch>
        </p:blipFill>
        <p:spPr bwMode="auto">
          <a:xfrm>
            <a:off x="457200" y="4495800"/>
            <a:ext cx="2392363" cy="2068513"/>
          </a:xfrm>
          <a:prstGeom prst="rect">
            <a:avLst/>
          </a:prstGeom>
          <a:noFill/>
        </p:spPr>
      </p:pic>
      <p:pic>
        <p:nvPicPr>
          <p:cNvPr id="15366" name="Picture 6" descr="The image “http://www.tucineportal.com/contenido/LIGAEXTRAORDINARIA%202.jpg” cannot be displayed, because it contains errors."/>
          <p:cNvPicPr>
            <a:picLocks noChangeAspect="1" noChangeArrowheads="1"/>
          </p:cNvPicPr>
          <p:nvPr/>
        </p:nvPicPr>
        <p:blipFill>
          <a:blip r:embed="rId5" cstate="print"/>
          <a:srcRect/>
          <a:stretch>
            <a:fillRect/>
          </a:stretch>
        </p:blipFill>
        <p:spPr bwMode="auto">
          <a:xfrm>
            <a:off x="3200400" y="2209800"/>
            <a:ext cx="2986088" cy="4343400"/>
          </a:xfrm>
          <a:prstGeom prst="rect">
            <a:avLst/>
          </a:prstGeom>
          <a:noFill/>
        </p:spPr>
      </p:pic>
      <p:sp>
        <p:nvSpPr>
          <p:cNvPr id="15367" name="Text Box 7"/>
          <p:cNvSpPr txBox="1">
            <a:spLocks noChangeArrowheads="1"/>
          </p:cNvSpPr>
          <p:nvPr/>
        </p:nvSpPr>
        <p:spPr bwMode="auto">
          <a:xfrm>
            <a:off x="914400" y="2133600"/>
            <a:ext cx="1828800" cy="2227263"/>
          </a:xfrm>
          <a:prstGeom prst="rect">
            <a:avLst/>
          </a:prstGeom>
          <a:noFill/>
          <a:ln w="9525">
            <a:noFill/>
            <a:miter lim="800000"/>
            <a:headEnd/>
            <a:tailEnd/>
          </a:ln>
          <a:effectLst/>
        </p:spPr>
        <p:txBody>
          <a:bodyPr>
            <a:spAutoFit/>
          </a:bodyPr>
          <a:lstStyle/>
          <a:p>
            <a:pPr>
              <a:spcBef>
                <a:spcPct val="50000"/>
              </a:spcBef>
            </a:pPr>
            <a:r>
              <a:rPr lang="en-US" sz="2800"/>
              <a:t>Tema: el desafío de un medio ambiente inhóspito</a:t>
            </a:r>
          </a:p>
        </p:txBody>
      </p:sp>
      <p:sp>
        <p:nvSpPr>
          <p:cNvPr id="15368" name="Text Box 8"/>
          <p:cNvSpPr txBox="1">
            <a:spLocks noChangeArrowheads="1"/>
          </p:cNvSpPr>
          <p:nvPr/>
        </p:nvSpPr>
        <p:spPr bwMode="auto">
          <a:xfrm>
            <a:off x="6934200" y="4114800"/>
            <a:ext cx="1600200" cy="2227263"/>
          </a:xfrm>
          <a:prstGeom prst="rect">
            <a:avLst/>
          </a:prstGeom>
          <a:noFill/>
          <a:ln w="9525">
            <a:noFill/>
            <a:miter lim="800000"/>
            <a:headEnd/>
            <a:tailEnd/>
          </a:ln>
          <a:effectLst/>
        </p:spPr>
        <p:txBody>
          <a:bodyPr>
            <a:spAutoFit/>
          </a:bodyPr>
          <a:lstStyle/>
          <a:p>
            <a:pPr>
              <a:spcBef>
                <a:spcPct val="50000"/>
              </a:spcBef>
            </a:pPr>
            <a:r>
              <a:rPr lang="en-US" sz="2800"/>
              <a:t>Tema: la pérdida de un familiar querido</a:t>
            </a: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609600" y="381000"/>
            <a:ext cx="7467600" cy="2014538"/>
          </a:xfrm>
          <a:prstGeom prst="rect">
            <a:avLst/>
          </a:prstGeom>
          <a:noFill/>
          <a:ln w="9525">
            <a:noFill/>
            <a:miter lim="800000"/>
            <a:headEnd/>
            <a:tailEnd/>
          </a:ln>
          <a:effectLst/>
        </p:spPr>
        <p:txBody>
          <a:bodyPr>
            <a:spAutoFit/>
          </a:bodyPr>
          <a:lstStyle/>
          <a:p>
            <a:pPr>
              <a:spcBef>
                <a:spcPct val="50000"/>
              </a:spcBef>
            </a:pPr>
            <a:r>
              <a:rPr lang="en-US">
                <a:cs typeface="Times New Roman" pitchFamily="124" charset="0"/>
              </a:rPr>
              <a:t> </a:t>
            </a:r>
            <a:r>
              <a:rPr lang="en-US" sz="2800" b="1" i="1">
                <a:cs typeface="Times New Roman" pitchFamily="124" charset="0"/>
              </a:rPr>
              <a:t>Código biográfico:</a:t>
            </a:r>
            <a:endParaRPr lang="en-US" sz="2800" b="1">
              <a:cs typeface="Times New Roman" pitchFamily="124" charset="0"/>
            </a:endParaRPr>
          </a:p>
          <a:p>
            <a:pPr>
              <a:spcBef>
                <a:spcPct val="50000"/>
              </a:spcBef>
            </a:pPr>
            <a:r>
              <a:rPr lang="en-US" sz="2800">
                <a:cs typeface="Times New Roman" pitchFamily="124" charset="0"/>
              </a:rPr>
              <a:t>	Quiroga vivió en la provincial selvática de Misiones, una región muy aislada e indomable en el noreste de Argentina. 	</a:t>
            </a:r>
            <a:endParaRPr lang="en-US" sz="2800"/>
          </a:p>
        </p:txBody>
      </p:sp>
      <p:pic>
        <p:nvPicPr>
          <p:cNvPr id="5124" name="Picture 4" descr="arroyo-pepiri-mini"/>
          <p:cNvPicPr>
            <a:picLocks noChangeAspect="1" noChangeArrowheads="1"/>
          </p:cNvPicPr>
          <p:nvPr/>
        </p:nvPicPr>
        <p:blipFill>
          <a:blip r:embed="rId3" cstate="print"/>
          <a:srcRect/>
          <a:stretch>
            <a:fillRect/>
          </a:stretch>
        </p:blipFill>
        <p:spPr bwMode="auto">
          <a:xfrm>
            <a:off x="685800" y="2590800"/>
            <a:ext cx="4724400" cy="3506788"/>
          </a:xfrm>
          <a:prstGeom prst="rect">
            <a:avLst/>
          </a:prstGeom>
          <a:noFill/>
        </p:spPr>
      </p:pic>
      <p:pic>
        <p:nvPicPr>
          <p:cNvPr id="5126" name="Picture 6" descr="200px-Provincia_de_Misiones,_Argentina"/>
          <p:cNvPicPr>
            <a:picLocks noChangeAspect="1" noChangeArrowheads="1"/>
          </p:cNvPicPr>
          <p:nvPr/>
        </p:nvPicPr>
        <p:blipFill>
          <a:blip r:embed="rId4" cstate="print"/>
          <a:srcRect/>
          <a:stretch>
            <a:fillRect/>
          </a:stretch>
        </p:blipFill>
        <p:spPr bwMode="auto">
          <a:xfrm>
            <a:off x="5791200" y="2209800"/>
            <a:ext cx="2132013" cy="4114800"/>
          </a:xfrm>
          <a:prstGeom prst="rect">
            <a:avLst/>
          </a:prstGeom>
          <a:noFill/>
        </p:spPr>
      </p:pic>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685800" y="1371600"/>
            <a:ext cx="7772400" cy="4724400"/>
          </a:xfrm>
        </p:spPr>
        <p:txBody>
          <a:bodyPr/>
          <a:lstStyle/>
          <a:p>
            <a:r>
              <a:rPr lang="es-ES" sz="2800" dirty="0"/>
              <a:t>Escritor uruguayo que nació en 1878 y murió en Buenos Aires en1937.</a:t>
            </a:r>
          </a:p>
          <a:p>
            <a:r>
              <a:rPr lang="es-ES" sz="2800" dirty="0"/>
              <a:t>Le gustaba la aventura y atracción de la Jungla, y eso impacto sus historias </a:t>
            </a:r>
          </a:p>
          <a:p>
            <a:r>
              <a:rPr lang="es-ES" sz="2800" dirty="0"/>
              <a:t>Escritor Modernista </a:t>
            </a:r>
          </a:p>
          <a:p>
            <a:r>
              <a:rPr lang="es-ES" sz="2800" dirty="0"/>
              <a:t>Tuvo una vida tan dramática, que </a:t>
            </a:r>
            <a:r>
              <a:rPr lang="en-US" sz="2800" dirty="0" err="1"/>
              <a:t>muchas</a:t>
            </a:r>
            <a:r>
              <a:rPr lang="en-US" sz="2800" dirty="0"/>
              <a:t> </a:t>
            </a:r>
            <a:r>
              <a:rPr lang="en-US" sz="2800" dirty="0" err="1"/>
              <a:t>veces</a:t>
            </a:r>
            <a:r>
              <a:rPr lang="en-US" sz="2800" dirty="0"/>
              <a:t>  </a:t>
            </a:r>
            <a:r>
              <a:rPr lang="en-US" sz="2800" dirty="0" err="1"/>
              <a:t>es</a:t>
            </a:r>
            <a:r>
              <a:rPr lang="en-US" sz="2800" dirty="0"/>
              <a:t> </a:t>
            </a:r>
            <a:r>
              <a:rPr lang="en-US" sz="2800" dirty="0" err="1"/>
              <a:t>comparado</a:t>
            </a:r>
            <a:r>
              <a:rPr lang="en-US" sz="2800" dirty="0"/>
              <a:t> con el </a:t>
            </a:r>
            <a:r>
              <a:rPr lang="en-US" sz="2800" dirty="0" err="1"/>
              <a:t>escritor</a:t>
            </a:r>
            <a:r>
              <a:rPr lang="en-US" sz="2800" dirty="0"/>
              <a:t> ingles Edgar Allan Poe.</a:t>
            </a:r>
          </a:p>
          <a:p>
            <a:r>
              <a:rPr lang="es-ES" sz="2800" dirty="0"/>
              <a:t>con problemas económicos, familiares, y terminando con su propio suicido. </a:t>
            </a:r>
          </a:p>
          <a:p>
            <a:endParaRPr lang="en-US" dirty="0"/>
          </a:p>
        </p:txBody>
      </p:sp>
      <p:sp>
        <p:nvSpPr>
          <p:cNvPr id="35844" name="Rectangle 4"/>
          <p:cNvSpPr>
            <a:spLocks noChangeArrowheads="1"/>
          </p:cNvSpPr>
          <p:nvPr/>
        </p:nvSpPr>
        <p:spPr bwMode="auto">
          <a:xfrm>
            <a:off x="1295400" y="609600"/>
            <a:ext cx="5562600" cy="762000"/>
          </a:xfrm>
          <a:prstGeom prst="rect">
            <a:avLst/>
          </a:prstGeom>
          <a:noFill/>
          <a:ln w="9525">
            <a:noFill/>
            <a:miter lim="800000"/>
            <a:headEnd/>
            <a:tailEnd/>
          </a:ln>
          <a:effectLst/>
        </p:spPr>
        <p:txBody>
          <a:bodyPr>
            <a:spAutoFit/>
          </a:bodyPr>
          <a:lstStyle/>
          <a:p>
            <a:pPr algn="ctr"/>
            <a:r>
              <a:rPr lang="en-US" sz="4400" b="1"/>
              <a:t>Horacio Quiroga</a:t>
            </a:r>
          </a:p>
        </p:txBody>
      </p:sp>
    </p:spTree>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838200" y="609600"/>
            <a:ext cx="7620000" cy="3748719"/>
          </a:xfrm>
          <a:prstGeom prst="rect">
            <a:avLst/>
          </a:prstGeom>
          <a:noFill/>
          <a:ln w="9525">
            <a:noFill/>
            <a:miter lim="800000"/>
            <a:headEnd/>
            <a:tailEnd/>
          </a:ln>
          <a:effectLst/>
        </p:spPr>
        <p:txBody>
          <a:bodyPr>
            <a:spAutoFit/>
          </a:bodyPr>
          <a:lstStyle/>
          <a:p>
            <a:r>
              <a:rPr lang="en-US" sz="2800" dirty="0" err="1">
                <a:cs typeface="Times New Roman" pitchFamily="124" charset="0"/>
              </a:rPr>
              <a:t>Llevó</a:t>
            </a:r>
            <a:r>
              <a:rPr lang="en-US" sz="2800" dirty="0">
                <a:cs typeface="Times New Roman" pitchFamily="124" charset="0"/>
              </a:rPr>
              <a:t> </a:t>
            </a:r>
            <a:r>
              <a:rPr lang="en-US" sz="2800" dirty="0" err="1">
                <a:cs typeface="Times New Roman" pitchFamily="124" charset="0"/>
              </a:rPr>
              <a:t>una</a:t>
            </a:r>
            <a:r>
              <a:rPr lang="en-US" sz="2800" dirty="0">
                <a:cs typeface="Times New Roman" pitchFamily="124" charset="0"/>
              </a:rPr>
              <a:t> </a:t>
            </a:r>
            <a:r>
              <a:rPr lang="en-US" sz="2800" dirty="0" err="1">
                <a:cs typeface="Times New Roman" pitchFamily="124" charset="0"/>
              </a:rPr>
              <a:t>vida</a:t>
            </a:r>
            <a:r>
              <a:rPr lang="en-US" sz="2800" dirty="0">
                <a:cs typeface="Times New Roman" pitchFamily="124" charset="0"/>
              </a:rPr>
              <a:t> </a:t>
            </a:r>
            <a:r>
              <a:rPr lang="en-US" sz="2800" dirty="0" err="1">
                <a:cs typeface="Times New Roman" pitchFamily="124" charset="0"/>
              </a:rPr>
              <a:t>trágica</a:t>
            </a:r>
            <a:r>
              <a:rPr lang="en-US" sz="2800" dirty="0">
                <a:cs typeface="Times New Roman" pitchFamily="124" charset="0"/>
              </a:rPr>
              <a:t>, </a:t>
            </a:r>
            <a:r>
              <a:rPr lang="en-US" sz="2800" dirty="0" err="1">
                <a:cs typeface="Times New Roman" pitchFamily="124" charset="0"/>
              </a:rPr>
              <a:t>marcada</a:t>
            </a:r>
            <a:r>
              <a:rPr lang="en-US" sz="2800" dirty="0">
                <a:cs typeface="Times New Roman" pitchFamily="124" charset="0"/>
              </a:rPr>
              <a:t> </a:t>
            </a:r>
            <a:r>
              <a:rPr lang="en-US" sz="2800" dirty="0" err="1">
                <a:cs typeface="Times New Roman" pitchFamily="124" charset="0"/>
              </a:rPr>
              <a:t>por</a:t>
            </a:r>
            <a:r>
              <a:rPr lang="en-US" sz="2800" dirty="0">
                <a:cs typeface="Times New Roman" pitchFamily="124" charset="0"/>
              </a:rPr>
              <a:t> </a:t>
            </a:r>
            <a:r>
              <a:rPr lang="en-US" sz="2800" dirty="0" err="1">
                <a:cs typeface="Times New Roman" pitchFamily="124" charset="0"/>
              </a:rPr>
              <a:t>una</a:t>
            </a:r>
            <a:r>
              <a:rPr lang="en-US" sz="2800" dirty="0">
                <a:cs typeface="Times New Roman" pitchFamily="124" charset="0"/>
              </a:rPr>
              <a:t> </a:t>
            </a:r>
            <a:r>
              <a:rPr lang="en-US" sz="2800" dirty="0" err="1">
                <a:cs typeface="Times New Roman" pitchFamily="124" charset="0"/>
              </a:rPr>
              <a:t>serie</a:t>
            </a:r>
            <a:r>
              <a:rPr lang="en-US" sz="2800" dirty="0">
                <a:cs typeface="Times New Roman" pitchFamily="124" charset="0"/>
              </a:rPr>
              <a:t> de </a:t>
            </a:r>
            <a:r>
              <a:rPr lang="en-US" sz="2800" dirty="0" err="1">
                <a:cs typeface="Times New Roman" pitchFamily="124" charset="0"/>
              </a:rPr>
              <a:t>muertes</a:t>
            </a:r>
            <a:r>
              <a:rPr lang="en-US" sz="2800" dirty="0">
                <a:cs typeface="Times New Roman" pitchFamily="124" charset="0"/>
              </a:rPr>
              <a:t> y </a:t>
            </a:r>
            <a:r>
              <a:rPr lang="en-US" sz="2800" dirty="0" err="1">
                <a:cs typeface="Times New Roman" pitchFamily="124" charset="0"/>
              </a:rPr>
              <a:t>suicidios</a:t>
            </a:r>
            <a:r>
              <a:rPr lang="en-US" sz="2800" dirty="0">
                <a:cs typeface="Times New Roman" pitchFamily="124" charset="0"/>
              </a:rPr>
              <a:t> </a:t>
            </a:r>
            <a:r>
              <a:rPr lang="en-US" sz="2800" dirty="0" err="1">
                <a:cs typeface="Times New Roman" pitchFamily="124" charset="0"/>
              </a:rPr>
              <a:t>que</a:t>
            </a:r>
            <a:r>
              <a:rPr lang="en-US" sz="2800" dirty="0">
                <a:cs typeface="Times New Roman" pitchFamily="124" charset="0"/>
              </a:rPr>
              <a:t> le </a:t>
            </a:r>
            <a:r>
              <a:rPr lang="en-US" sz="2800" dirty="0" err="1">
                <a:cs typeface="Times New Roman" pitchFamily="124" charset="0"/>
              </a:rPr>
              <a:t>afectaron</a:t>
            </a:r>
            <a:r>
              <a:rPr lang="en-US" sz="2800" dirty="0">
                <a:cs typeface="Times New Roman" pitchFamily="124" charset="0"/>
              </a:rPr>
              <a:t> </a:t>
            </a:r>
            <a:r>
              <a:rPr lang="en-US" sz="2800" dirty="0" err="1">
                <a:cs typeface="Times New Roman" pitchFamily="124" charset="0"/>
              </a:rPr>
              <a:t>profundamente</a:t>
            </a:r>
            <a:r>
              <a:rPr lang="en-US" sz="2800" dirty="0">
                <a:cs typeface="Times New Roman" pitchFamily="124" charset="0"/>
              </a:rPr>
              <a:t>. </a:t>
            </a:r>
            <a:r>
              <a:rPr lang="en-US" sz="2800" dirty="0" err="1"/>
              <a:t>Sus</a:t>
            </a:r>
            <a:r>
              <a:rPr lang="en-US" sz="2800" dirty="0"/>
              <a:t> </a:t>
            </a:r>
            <a:r>
              <a:rPr lang="en-US" sz="2800" dirty="0" err="1"/>
              <a:t>escrituras</a:t>
            </a:r>
            <a:r>
              <a:rPr lang="en-US" sz="2800" dirty="0"/>
              <a:t> </a:t>
            </a:r>
            <a:r>
              <a:rPr lang="es-MX" sz="2800" dirty="0"/>
              <a:t>enseñan </a:t>
            </a:r>
            <a:r>
              <a:rPr lang="en-US" sz="2800" dirty="0" err="1"/>
              <a:t>las</a:t>
            </a:r>
            <a:r>
              <a:rPr lang="en-US" sz="2800" dirty="0"/>
              <a:t> </a:t>
            </a:r>
            <a:r>
              <a:rPr lang="es-MX" sz="2800" dirty="0"/>
              <a:t>debilidades, virtudes heroicas del valor, generosidad, y compasión</a:t>
            </a:r>
          </a:p>
          <a:p>
            <a:r>
              <a:rPr lang="en-US" sz="2800" dirty="0"/>
              <a:t>El </a:t>
            </a:r>
            <a:r>
              <a:rPr lang="en-US" sz="2800" dirty="0" err="1"/>
              <a:t>es</a:t>
            </a:r>
            <a:r>
              <a:rPr lang="en-US" sz="2800" dirty="0"/>
              <a:t> </a:t>
            </a:r>
            <a:r>
              <a:rPr lang="en-US" sz="2800" dirty="0" err="1"/>
              <a:t>considerado</a:t>
            </a:r>
            <a:r>
              <a:rPr lang="en-US" sz="2800" dirty="0"/>
              <a:t> el maestro del </a:t>
            </a:r>
            <a:r>
              <a:rPr lang="en-US" sz="2800" dirty="0" err="1"/>
              <a:t>cuento</a:t>
            </a:r>
            <a:r>
              <a:rPr lang="en-US" sz="2800" dirty="0"/>
              <a:t> </a:t>
            </a:r>
            <a:r>
              <a:rPr lang="en-US" sz="2800" dirty="0" err="1"/>
              <a:t>corto</a:t>
            </a:r>
            <a:r>
              <a:rPr lang="en-US" sz="2800" dirty="0"/>
              <a:t>, </a:t>
            </a:r>
            <a:r>
              <a:rPr lang="en-US" sz="2800" dirty="0" err="1"/>
              <a:t>por</a:t>
            </a:r>
            <a:r>
              <a:rPr lang="en-US" sz="2800" dirty="0"/>
              <a:t> </a:t>
            </a:r>
            <a:r>
              <a:rPr lang="en-US" sz="2800" dirty="0" err="1"/>
              <a:t>haber</a:t>
            </a:r>
            <a:r>
              <a:rPr lang="en-US" sz="2800" dirty="0"/>
              <a:t> </a:t>
            </a:r>
            <a:r>
              <a:rPr lang="en-US" sz="2800" dirty="0" err="1"/>
              <a:t>escrito</a:t>
            </a:r>
            <a:r>
              <a:rPr lang="en-US" sz="2800" dirty="0"/>
              <a:t> </a:t>
            </a:r>
            <a:r>
              <a:rPr lang="en-US" sz="2800" dirty="0" err="1"/>
              <a:t>más</a:t>
            </a:r>
            <a:r>
              <a:rPr lang="en-US" sz="2800" dirty="0"/>
              <a:t> de 200 </a:t>
            </a:r>
            <a:r>
              <a:rPr lang="en-US" sz="2800" dirty="0" err="1"/>
              <a:t>cuentos</a:t>
            </a:r>
            <a:r>
              <a:rPr lang="en-US" sz="2800" dirty="0"/>
              <a:t> </a:t>
            </a:r>
            <a:r>
              <a:rPr lang="en-US" sz="2800" dirty="0" err="1"/>
              <a:t>cortos</a:t>
            </a:r>
            <a:r>
              <a:rPr lang="en-US" sz="2800" dirty="0"/>
              <a:t>. </a:t>
            </a:r>
            <a:endParaRPr lang="es-MX" sz="2800" dirty="0"/>
          </a:p>
          <a:p>
            <a:pPr>
              <a:spcBef>
                <a:spcPct val="20000"/>
              </a:spcBef>
              <a:buClr>
                <a:schemeClr val="accent1"/>
              </a:buClr>
              <a:buSzPct val="80000"/>
              <a:buFont typeface="Wingdings 2" pitchFamily="18" charset="2"/>
              <a:buNone/>
            </a:pPr>
            <a:r>
              <a:rPr lang="en-US" sz="2800" dirty="0">
                <a:cs typeface="Times New Roman" pitchFamily="124" charset="0"/>
              </a:rPr>
              <a:t> </a:t>
            </a:r>
          </a:p>
          <a:p>
            <a:pPr>
              <a:spcBef>
                <a:spcPct val="50000"/>
              </a:spcBef>
            </a:pPr>
            <a:endParaRPr lang="en-US" dirty="0"/>
          </a:p>
        </p:txBody>
      </p:sp>
      <p:pic>
        <p:nvPicPr>
          <p:cNvPr id="16389" name="Picture 5" descr="horacio"/>
          <p:cNvPicPr>
            <a:picLocks noChangeAspect="1" noChangeArrowheads="1"/>
          </p:cNvPicPr>
          <p:nvPr/>
        </p:nvPicPr>
        <p:blipFill>
          <a:blip r:embed="rId3" cstate="print"/>
          <a:srcRect/>
          <a:stretch>
            <a:fillRect/>
          </a:stretch>
        </p:blipFill>
        <p:spPr bwMode="auto">
          <a:xfrm>
            <a:off x="685800" y="3733800"/>
            <a:ext cx="2286000" cy="2674938"/>
          </a:xfrm>
          <a:prstGeom prst="rect">
            <a:avLst/>
          </a:prstGeom>
          <a:noFill/>
        </p:spPr>
      </p:pic>
      <p:pic>
        <p:nvPicPr>
          <p:cNvPr id="16393" name="Picture 9" descr="00000798"/>
          <p:cNvPicPr>
            <a:picLocks noChangeAspect="1" noChangeArrowheads="1"/>
          </p:cNvPicPr>
          <p:nvPr/>
        </p:nvPicPr>
        <p:blipFill>
          <a:blip r:embed="rId4" cstate="print"/>
          <a:srcRect/>
          <a:stretch>
            <a:fillRect/>
          </a:stretch>
        </p:blipFill>
        <p:spPr bwMode="auto">
          <a:xfrm>
            <a:off x="5562600" y="3581400"/>
            <a:ext cx="2259013" cy="2819400"/>
          </a:xfrm>
          <a:prstGeom prst="rect">
            <a:avLst/>
          </a:prstGeom>
          <a:noFill/>
        </p:spPr>
      </p:pic>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762000" y="4038600"/>
            <a:ext cx="7467600" cy="2441575"/>
          </a:xfrm>
          <a:prstGeom prst="rect">
            <a:avLst/>
          </a:prstGeom>
          <a:noFill/>
          <a:ln w="9525">
            <a:noFill/>
            <a:miter lim="800000"/>
            <a:headEnd/>
            <a:tailEnd/>
          </a:ln>
          <a:effectLst/>
        </p:spPr>
        <p:txBody>
          <a:bodyPr>
            <a:spAutoFit/>
          </a:bodyPr>
          <a:lstStyle/>
          <a:p>
            <a:pPr>
              <a:spcBef>
                <a:spcPct val="50000"/>
              </a:spcBef>
            </a:pPr>
            <a:r>
              <a:rPr lang="en-US" sz="2800">
                <a:cs typeface="Times New Roman" pitchFamily="124" charset="0"/>
              </a:rPr>
              <a:t>	Presenció el suicidio de su padrastro, y luego el de su esposa.  Quiroga mató accidentalmente a un amigo suyo, y él mismo, al enterarse de que tenía un cáncer, se suicidó.  </a:t>
            </a:r>
          </a:p>
          <a:p>
            <a:pPr>
              <a:spcBef>
                <a:spcPct val="50000"/>
              </a:spcBef>
            </a:pPr>
            <a:r>
              <a:rPr lang="en-US" sz="2800">
                <a:cs typeface="Times New Roman" pitchFamily="124" charset="0"/>
              </a:rPr>
              <a:t>	</a:t>
            </a:r>
            <a:endParaRPr lang="en-US"/>
          </a:p>
        </p:txBody>
      </p:sp>
      <p:pic>
        <p:nvPicPr>
          <p:cNvPr id="14340" name="Picture 4" descr="NA29FO01"/>
          <p:cNvPicPr>
            <a:picLocks noChangeAspect="1" noChangeArrowheads="1"/>
          </p:cNvPicPr>
          <p:nvPr/>
        </p:nvPicPr>
        <p:blipFill>
          <a:blip r:embed="rId3" cstate="print"/>
          <a:srcRect/>
          <a:stretch>
            <a:fillRect/>
          </a:stretch>
        </p:blipFill>
        <p:spPr bwMode="auto">
          <a:xfrm>
            <a:off x="2286000" y="615950"/>
            <a:ext cx="4495800" cy="3279775"/>
          </a:xfrm>
          <a:prstGeom prst="rect">
            <a:avLst/>
          </a:prstGeom>
          <a:noFill/>
        </p:spPr>
      </p:pic>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685800" y="609600"/>
            <a:ext cx="7772400" cy="5486400"/>
          </a:xfrm>
        </p:spPr>
        <p:txBody>
          <a:bodyPr/>
          <a:lstStyle/>
          <a:p>
            <a:r>
              <a:rPr lang="en-US" sz="3000"/>
              <a:t>Una De las historias que el escribió </a:t>
            </a:r>
          </a:p>
          <a:p>
            <a:pPr lvl="1">
              <a:buFont typeface="Wingdings" pitchFamily="2" charset="2"/>
              <a:buChar char="Ø"/>
            </a:pPr>
            <a:r>
              <a:rPr lang="es-MX" sz="3300" i="1"/>
              <a:t>Cuentos de amor, de locura, y de muerte</a:t>
            </a:r>
            <a:r>
              <a:rPr lang="es-MX" sz="3300"/>
              <a:t> (1917)</a:t>
            </a:r>
            <a:r>
              <a:rPr lang="es-MX" sz="3300" i="1"/>
              <a:t> </a:t>
            </a:r>
          </a:p>
          <a:p>
            <a:pPr lvl="1">
              <a:buFont typeface="Wingdings" pitchFamily="2" charset="2"/>
              <a:buChar char="Ø"/>
            </a:pPr>
            <a:r>
              <a:rPr lang="es-MX" sz="3300" i="1"/>
              <a:t>Los desterrados </a:t>
            </a:r>
            <a:r>
              <a:rPr lang="es-MX" sz="3300"/>
              <a:t>(1926)</a:t>
            </a:r>
            <a:endParaRPr lang="es-MX" sz="3300" i="1"/>
          </a:p>
          <a:p>
            <a:pPr lvl="1">
              <a:buFont typeface="Wingdings" pitchFamily="2" charset="2"/>
              <a:buChar char="Ø"/>
            </a:pPr>
            <a:r>
              <a:rPr lang="es-MX" sz="3300" i="1"/>
              <a:t>Anaconda </a:t>
            </a:r>
            <a:r>
              <a:rPr lang="es-MX" sz="3300"/>
              <a:t>(1921)</a:t>
            </a:r>
            <a:endParaRPr lang="es-MX" sz="3300" i="1"/>
          </a:p>
          <a:p>
            <a:pPr lvl="1">
              <a:buFont typeface="Wingdings" pitchFamily="2" charset="2"/>
              <a:buChar char="Ø"/>
            </a:pPr>
            <a:r>
              <a:rPr lang="es-MX" sz="3300" i="1"/>
              <a:t>Cuentos de la selva</a:t>
            </a:r>
            <a:r>
              <a:rPr lang="es-MX" sz="3300"/>
              <a:t> (1918)</a:t>
            </a:r>
            <a:endParaRPr lang="es-MX" sz="3300" i="1"/>
          </a:p>
          <a:p>
            <a:pPr lvl="1">
              <a:buFont typeface="Wingdings" pitchFamily="2" charset="2"/>
              <a:buChar char="Ø"/>
            </a:pPr>
            <a:r>
              <a:rPr lang="es-MX" sz="3300" i="1"/>
              <a:t>Los arrecifes de coral </a:t>
            </a:r>
            <a:r>
              <a:rPr lang="es-MX" sz="3300"/>
              <a:t>(1901)</a:t>
            </a:r>
            <a:endParaRPr lang="es-MX" sz="3300" i="1"/>
          </a:p>
          <a:p>
            <a:pPr lvl="1">
              <a:buFont typeface="Wingdings" pitchFamily="2" charset="2"/>
              <a:buChar char="Ø"/>
            </a:pPr>
            <a:r>
              <a:rPr lang="es-MX" sz="3300" i="1"/>
              <a:t>El almohadón de pluma </a:t>
            </a:r>
            <a:r>
              <a:rPr lang="es-MX" sz="3300"/>
              <a:t>(1901)</a:t>
            </a:r>
            <a:endParaRPr lang="es-MX" sz="3300" i="1"/>
          </a:p>
          <a:p>
            <a:pPr lvl="1">
              <a:buFont typeface="Wingdings" pitchFamily="2" charset="2"/>
              <a:buChar char="Ø"/>
            </a:pPr>
            <a:r>
              <a:rPr lang="es-MX" sz="3300" i="1"/>
              <a:t>El desierto </a:t>
            </a:r>
            <a:r>
              <a:rPr lang="es-MX" sz="3300"/>
              <a:t>(1924)</a:t>
            </a:r>
            <a:endParaRPr lang="en-US" sz="3300" i="1"/>
          </a:p>
          <a:p>
            <a:endParaRPr lang="en-US"/>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609600"/>
            <a:ext cx="7772400" cy="381000"/>
          </a:xfrm>
        </p:spPr>
        <p:txBody>
          <a:bodyPr/>
          <a:lstStyle/>
          <a:p>
            <a:r>
              <a:rPr lang="en-US" sz="4000"/>
              <a:t>Vocabulario</a:t>
            </a:r>
          </a:p>
        </p:txBody>
      </p:sp>
      <p:sp>
        <p:nvSpPr>
          <p:cNvPr id="40963" name="Rectangle 3"/>
          <p:cNvSpPr>
            <a:spLocks noGrp="1" noChangeArrowheads="1"/>
          </p:cNvSpPr>
          <p:nvPr>
            <p:ph type="body" idx="1"/>
          </p:nvPr>
        </p:nvSpPr>
        <p:spPr>
          <a:xfrm>
            <a:off x="685800" y="1295400"/>
            <a:ext cx="7772400" cy="4800600"/>
          </a:xfrm>
        </p:spPr>
        <p:txBody>
          <a:bodyPr/>
          <a:lstStyle/>
          <a:p>
            <a:pPr>
              <a:lnSpc>
                <a:spcPct val="80000"/>
              </a:lnSpc>
            </a:pPr>
            <a:r>
              <a:rPr lang="en-US" sz="2400"/>
              <a:t>Deparar – brindar; ofrecer; poner delante; presentar</a:t>
            </a:r>
          </a:p>
          <a:p>
            <a:pPr>
              <a:lnSpc>
                <a:spcPct val="80000"/>
              </a:lnSpc>
            </a:pPr>
            <a:r>
              <a:rPr lang="en-US" sz="2400"/>
              <a:t>Cachorro : cría de corta edad de ciertos mamíferos; hijo, metafóricamente</a:t>
            </a:r>
          </a:p>
          <a:p>
            <a:pPr>
              <a:lnSpc>
                <a:spcPct val="80000"/>
              </a:lnSpc>
            </a:pPr>
            <a:r>
              <a:rPr lang="en-US" sz="2400"/>
              <a:t>Nimio – insignificante</a:t>
            </a:r>
          </a:p>
          <a:p>
            <a:pPr>
              <a:lnSpc>
                <a:spcPct val="80000"/>
              </a:lnSpc>
            </a:pPr>
            <a:r>
              <a:rPr lang="en-US" sz="2400"/>
              <a:t>Ahuyentar – alejar; poner en fuga; hacer huir</a:t>
            </a:r>
          </a:p>
          <a:p>
            <a:pPr>
              <a:lnSpc>
                <a:spcPct val="80000"/>
              </a:lnSpc>
            </a:pPr>
            <a:r>
              <a:rPr lang="en-US" sz="2400"/>
              <a:t>Rastro – indicio; señal</a:t>
            </a:r>
          </a:p>
          <a:p>
            <a:pPr>
              <a:lnSpc>
                <a:spcPct val="80000"/>
              </a:lnSpc>
            </a:pPr>
            <a:r>
              <a:rPr lang="en-US" sz="2400"/>
              <a:t>Clamar – dar voces; gritar</a:t>
            </a:r>
          </a:p>
          <a:p>
            <a:pPr>
              <a:lnSpc>
                <a:spcPct val="80000"/>
              </a:lnSpc>
            </a:pPr>
            <a:r>
              <a:rPr lang="en-US" sz="2400"/>
              <a:t>Dicha – felicidad</a:t>
            </a:r>
          </a:p>
          <a:p>
            <a:pPr>
              <a:lnSpc>
                <a:spcPct val="80000"/>
              </a:lnSpc>
            </a:pPr>
            <a:r>
              <a:rPr lang="en-US" sz="2400"/>
              <a:t>Sombrío – oscuro</a:t>
            </a:r>
          </a:p>
          <a:p>
            <a:pPr>
              <a:lnSpc>
                <a:spcPct val="80000"/>
              </a:lnSpc>
            </a:pPr>
            <a:r>
              <a:rPr lang="en-US" sz="2400"/>
              <a:t>Emprender – empezar; iniciar (una tarea o un viaje)</a:t>
            </a:r>
          </a:p>
          <a:p>
            <a:pPr>
              <a:lnSpc>
                <a:spcPct val="80000"/>
              </a:lnSpc>
            </a:pPr>
            <a:r>
              <a:rPr lang="en-US" sz="2400"/>
              <a:t>Candente – muy caluroso; literalmente, al rojo vivo.</a:t>
            </a:r>
          </a:p>
          <a:p>
            <a:pPr>
              <a:lnSpc>
                <a:spcPct val="80000"/>
              </a:lnSpc>
            </a:pPr>
            <a:r>
              <a:rPr lang="en-US" sz="2400"/>
              <a:t>Empapado – completamente mojado; hecho una sopa; calado hasta los huesos</a:t>
            </a:r>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533400" y="990600"/>
            <a:ext cx="7924800" cy="2895600"/>
          </a:xfrm>
          <a:prstGeom prst="rect">
            <a:avLst/>
          </a:prstGeom>
          <a:noFill/>
          <a:ln w="9525">
            <a:noFill/>
            <a:miter lim="800000"/>
            <a:headEnd/>
            <a:tailEnd/>
          </a:ln>
          <a:effectLst/>
        </p:spPr>
        <p:txBody>
          <a:bodyPr>
            <a:spAutoFit/>
          </a:bodyPr>
          <a:lstStyle/>
          <a:p>
            <a:pPr>
              <a:spcBef>
                <a:spcPct val="50000"/>
              </a:spcBef>
            </a:pPr>
            <a:r>
              <a:rPr lang="en-US" sz="2800">
                <a:cs typeface="Times New Roman" pitchFamily="124" charset="0"/>
              </a:rPr>
              <a:t>Un amigo de Quiroga cuenta que el cuento “El hijo” se basa en la preocupación que tuvo Quiroga un día cuando su hijo Darío se ausentó en el monte durante treinta o cuarenta minutos.</a:t>
            </a:r>
            <a:r>
              <a:rPr lang="en-US" sz="2800"/>
              <a:t> </a:t>
            </a:r>
          </a:p>
          <a:p>
            <a:pPr>
              <a:spcBef>
                <a:spcPct val="50000"/>
              </a:spcBef>
            </a:pPr>
            <a:endParaRPr lang="en-US"/>
          </a:p>
          <a:p>
            <a:pPr>
              <a:spcBef>
                <a:spcPct val="50000"/>
              </a:spcBef>
            </a:pPr>
            <a:endParaRPr lang="en-US"/>
          </a:p>
        </p:txBody>
      </p:sp>
      <p:pic>
        <p:nvPicPr>
          <p:cNvPr id="18436" name="Picture 4" descr="1"/>
          <p:cNvPicPr>
            <a:picLocks noChangeAspect="1" noChangeArrowheads="1"/>
          </p:cNvPicPr>
          <p:nvPr/>
        </p:nvPicPr>
        <p:blipFill>
          <a:blip r:embed="rId3" cstate="print"/>
          <a:srcRect/>
          <a:stretch>
            <a:fillRect/>
          </a:stretch>
        </p:blipFill>
        <p:spPr bwMode="auto">
          <a:xfrm>
            <a:off x="2057400" y="2952750"/>
            <a:ext cx="4495800" cy="3376613"/>
          </a:xfrm>
          <a:prstGeom prst="rect">
            <a:avLst/>
          </a:prstGeom>
          <a:noFill/>
        </p:spPr>
      </p:pic>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1000" y="533400"/>
            <a:ext cx="4038600" cy="6072188"/>
          </a:xfrm>
          <a:prstGeom prst="rect">
            <a:avLst/>
          </a:prstGeom>
          <a:noFill/>
          <a:ln w="9525">
            <a:noFill/>
            <a:miter lim="800000"/>
            <a:headEnd/>
            <a:tailEnd/>
          </a:ln>
          <a:effectLst/>
        </p:spPr>
        <p:txBody>
          <a:bodyPr>
            <a:spAutoFit/>
          </a:bodyPr>
          <a:lstStyle/>
          <a:p>
            <a:pPr>
              <a:spcBef>
                <a:spcPct val="50000"/>
              </a:spcBef>
            </a:pPr>
            <a:r>
              <a:rPr lang="en-US" sz="2800" b="1" i="1">
                <a:cs typeface="Times New Roman" pitchFamily="124" charset="0"/>
              </a:rPr>
              <a:t>Código geográfico:</a:t>
            </a:r>
            <a:endParaRPr lang="en-US" sz="2800" b="1">
              <a:cs typeface="Times New Roman" pitchFamily="124" charset="0"/>
            </a:endParaRPr>
          </a:p>
          <a:p>
            <a:pPr>
              <a:spcBef>
                <a:spcPct val="50000"/>
              </a:spcBef>
            </a:pPr>
            <a:r>
              <a:rPr lang="en-US" sz="2800">
                <a:cs typeface="Times New Roman" pitchFamily="124" charset="0"/>
              </a:rPr>
              <a:t>	La fauna y flora de Misiones son subtropicales, su tierra es de un color rojo intenso, profundo, y las aguas de los arroyos y ríos se entintan de rojo por las constantes lluvias que ayudan a la selva a llenarse de una espesa vegetación exuberante.  </a:t>
            </a:r>
          </a:p>
          <a:p>
            <a:pPr>
              <a:spcBef>
                <a:spcPct val="50000"/>
              </a:spcBef>
            </a:pPr>
            <a:r>
              <a:rPr lang="en-US" sz="2800">
                <a:cs typeface="Times New Roman" pitchFamily="124" charset="0"/>
              </a:rPr>
              <a:t>	</a:t>
            </a:r>
            <a:endParaRPr lang="en-US" sz="2800"/>
          </a:p>
        </p:txBody>
      </p:sp>
      <p:pic>
        <p:nvPicPr>
          <p:cNvPr id="6150" name="Picture 6" descr="180px-Tierracolorada"/>
          <p:cNvPicPr>
            <a:picLocks noChangeAspect="1" noChangeArrowheads="1"/>
          </p:cNvPicPr>
          <p:nvPr/>
        </p:nvPicPr>
        <p:blipFill>
          <a:blip r:embed="rId3" cstate="print"/>
          <a:srcRect/>
          <a:stretch>
            <a:fillRect/>
          </a:stretch>
        </p:blipFill>
        <p:spPr bwMode="auto">
          <a:xfrm>
            <a:off x="5029200" y="2895600"/>
            <a:ext cx="2459038" cy="3429000"/>
          </a:xfrm>
          <a:prstGeom prst="rect">
            <a:avLst/>
          </a:prstGeom>
          <a:noFill/>
        </p:spPr>
      </p:pic>
      <p:pic>
        <p:nvPicPr>
          <p:cNvPr id="6152" name="Picture 8" descr="selva-red"/>
          <p:cNvPicPr>
            <a:picLocks noChangeAspect="1" noChangeArrowheads="1"/>
          </p:cNvPicPr>
          <p:nvPr/>
        </p:nvPicPr>
        <p:blipFill>
          <a:blip r:embed="rId4" cstate="print"/>
          <a:srcRect/>
          <a:stretch>
            <a:fillRect/>
          </a:stretch>
        </p:blipFill>
        <p:spPr bwMode="auto">
          <a:xfrm>
            <a:off x="4572000" y="684213"/>
            <a:ext cx="3238500" cy="1955800"/>
          </a:xfrm>
          <a:prstGeom prst="rect">
            <a:avLst/>
          </a:prstGeom>
          <a:noFill/>
        </p:spPr>
      </p:pic>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668</Words>
  <Application>Microsoft Office PowerPoint</Application>
  <PresentationFormat>On-screen Show (4:3)</PresentationFormat>
  <Paragraphs>71</Paragraphs>
  <Slides>15</Slides>
  <Notes>10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Slide 1</vt:lpstr>
      <vt:lpstr>Slide 2</vt:lpstr>
      <vt:lpstr>Slide 3</vt:lpstr>
      <vt:lpstr>Slide 4</vt:lpstr>
      <vt:lpstr>Slide 5</vt:lpstr>
      <vt:lpstr>Slide 6</vt:lpstr>
      <vt:lpstr>Vocabulario</vt:lpstr>
      <vt:lpstr>Slide 8</vt:lpstr>
      <vt:lpstr>Slide 9</vt:lpstr>
      <vt:lpstr>Slide 10</vt:lpstr>
      <vt:lpstr>Slide 11</vt:lpstr>
      <vt:lpstr>Slide 12</vt:lpstr>
      <vt:lpstr>Resumen de El Hijo</vt:lpstr>
      <vt:lpstr>Temas</vt:lpstr>
      <vt:lpstr>Slide 15</vt:lpstr>
    </vt:vector>
  </TitlesOfParts>
  <Company>Teacher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Ward</dc:creator>
  <cp:lastModifiedBy>221162</cp:lastModifiedBy>
  <cp:revision>49</cp:revision>
  <dcterms:created xsi:type="dcterms:W3CDTF">2006-08-20T23:44:17Z</dcterms:created>
  <dcterms:modified xsi:type="dcterms:W3CDTF">2014-03-06T13:36:23Z</dcterms:modified>
</cp:coreProperties>
</file>